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3" r:id="rId5"/>
    <p:sldId id="906" r:id="rId6"/>
    <p:sldId id="909" r:id="rId7"/>
    <p:sldId id="910" r:id="rId8"/>
    <p:sldId id="907" r:id="rId9"/>
    <p:sldId id="911" r:id="rId10"/>
    <p:sldId id="260" r:id="rId11"/>
    <p:sldId id="912" r:id="rId12"/>
    <p:sldId id="913" r:id="rId13"/>
    <p:sldId id="914" r:id="rId14"/>
    <p:sldId id="915" r:id="rId15"/>
    <p:sldId id="916" r:id="rId16"/>
    <p:sldId id="917" r:id="rId17"/>
    <p:sldId id="261" r:id="rId18"/>
    <p:sldId id="918" r:id="rId19"/>
    <p:sldId id="257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2FB"/>
    <a:srgbClr val="1C1A49"/>
    <a:srgbClr val="FFFFFF"/>
    <a:srgbClr val="5FBCFE"/>
    <a:srgbClr val="0E6AF9"/>
    <a:srgbClr val="EDF3FF"/>
    <a:srgbClr val="0D70FF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29" autoAdjust="0"/>
    <p:restoredTop sz="94660"/>
  </p:normalViewPr>
  <p:slideViewPr>
    <p:cSldViewPr snapToGrid="0">
      <p:cViewPr varScale="1">
        <p:scale>
          <a:sx n="81" d="100"/>
          <a:sy n="81" d="100"/>
        </p:scale>
        <p:origin x="87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94FA2-894F-40B1-BCFB-3C8258E78A5F}" type="datetimeFigureOut">
              <a:rPr lang="zh-CN" altLang="en-US" smtClean="0"/>
              <a:t>2023-01-27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19DAB-8976-4445-9658-F4CF88FBBD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内容页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4</a:t>
            </a:r>
            <a:r>
              <a:rPr lang="zh-CN" altLang="en-US" dirty="0"/>
              <a:t>项目；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38A104-FA7E-4194-A236-9257BFDCB3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4217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9064800" y="2511744"/>
            <a:ext cx="4346399" cy="4509851"/>
            <a:chOff x="9064800" y="2511744"/>
            <a:chExt cx="4346399" cy="4509851"/>
          </a:xfrm>
        </p:grpSpPr>
        <p:sp>
          <p:nvSpPr>
            <p:cNvPr id="5" name="直角三角形 4"/>
            <p:cNvSpPr/>
            <p:nvPr/>
          </p:nvSpPr>
          <p:spPr>
            <a:xfrm rot="7700321">
              <a:off x="9434929" y="4324085"/>
              <a:ext cx="4239115" cy="1155905"/>
            </a:xfrm>
            <a:prstGeom prst="rtTriangle">
              <a:avLst/>
            </a:prstGeom>
            <a:solidFill>
              <a:srgbClr val="ED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9064800" y="4564380"/>
              <a:ext cx="3131962" cy="2293620"/>
              <a:chOff x="220838" y="3977640"/>
              <a:chExt cx="3131962" cy="2293620"/>
            </a:xfrm>
          </p:grpSpPr>
          <p:sp>
            <p:nvSpPr>
              <p:cNvPr id="8" name="直角三角形 7"/>
              <p:cNvSpPr/>
              <p:nvPr/>
            </p:nvSpPr>
            <p:spPr>
              <a:xfrm flipH="1">
                <a:off x="220838" y="3977640"/>
                <a:ext cx="3131962" cy="2293620"/>
              </a:xfrm>
              <a:prstGeom prst="rtTriangle">
                <a:avLst/>
              </a:prstGeom>
              <a:solidFill>
                <a:srgbClr val="0D7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直角三角形 8"/>
              <p:cNvSpPr/>
              <p:nvPr/>
            </p:nvSpPr>
            <p:spPr>
              <a:xfrm flipH="1">
                <a:off x="700898" y="3977640"/>
                <a:ext cx="2651902" cy="2293620"/>
              </a:xfrm>
              <a:prstGeom prst="rtTriangle">
                <a:avLst/>
              </a:prstGeom>
              <a:solidFill>
                <a:srgbClr val="0062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直角三角形 9"/>
              <p:cNvSpPr/>
              <p:nvPr/>
            </p:nvSpPr>
            <p:spPr>
              <a:xfrm flipH="1">
                <a:off x="1295258" y="3977640"/>
                <a:ext cx="2057542" cy="2293620"/>
              </a:xfrm>
              <a:prstGeom prst="rtTriangle">
                <a:avLst/>
              </a:prstGeom>
              <a:solidFill>
                <a:srgbClr val="5FB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直角三角形 10"/>
              <p:cNvSpPr/>
              <p:nvPr/>
            </p:nvSpPr>
            <p:spPr>
              <a:xfrm flipH="1">
                <a:off x="1866758" y="3977640"/>
                <a:ext cx="1486042" cy="2293620"/>
              </a:xfrm>
              <a:prstGeom prst="rtTriangle">
                <a:avLst/>
              </a:prstGeom>
              <a:solidFill>
                <a:srgbClr val="1C1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7" name="矩形 6"/>
            <p:cNvSpPr/>
            <p:nvPr/>
          </p:nvSpPr>
          <p:spPr>
            <a:xfrm>
              <a:off x="12201524" y="2511744"/>
              <a:ext cx="1209675" cy="2293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 flipH="1" flipV="1">
            <a:off x="-1212482" y="-168944"/>
            <a:ext cx="4346399" cy="4509851"/>
            <a:chOff x="9064800" y="2511744"/>
            <a:chExt cx="4346399" cy="4509851"/>
          </a:xfrm>
        </p:grpSpPr>
        <p:sp>
          <p:nvSpPr>
            <p:cNvPr id="13" name="直角三角形 12"/>
            <p:cNvSpPr/>
            <p:nvPr/>
          </p:nvSpPr>
          <p:spPr>
            <a:xfrm rot="7700321">
              <a:off x="9434929" y="4324085"/>
              <a:ext cx="4239115" cy="1155905"/>
            </a:xfrm>
            <a:prstGeom prst="rtTriangle">
              <a:avLst/>
            </a:prstGeom>
            <a:solidFill>
              <a:srgbClr val="ED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9064800" y="4564380"/>
              <a:ext cx="3131962" cy="2293620"/>
              <a:chOff x="220838" y="3977640"/>
              <a:chExt cx="3131962" cy="2293620"/>
            </a:xfrm>
          </p:grpSpPr>
          <p:sp>
            <p:nvSpPr>
              <p:cNvPr id="16" name="直角三角形 15"/>
              <p:cNvSpPr/>
              <p:nvPr/>
            </p:nvSpPr>
            <p:spPr>
              <a:xfrm flipH="1">
                <a:off x="220838" y="3977640"/>
                <a:ext cx="3131962" cy="2293620"/>
              </a:xfrm>
              <a:prstGeom prst="rtTriangle">
                <a:avLst/>
              </a:prstGeom>
              <a:solidFill>
                <a:srgbClr val="0D7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7" name="直角三角形 16"/>
              <p:cNvSpPr/>
              <p:nvPr/>
            </p:nvSpPr>
            <p:spPr>
              <a:xfrm flipH="1">
                <a:off x="700898" y="3977640"/>
                <a:ext cx="2651902" cy="2293620"/>
              </a:xfrm>
              <a:prstGeom prst="rtTriangle">
                <a:avLst/>
              </a:prstGeom>
              <a:solidFill>
                <a:srgbClr val="0062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直角三角形 17"/>
              <p:cNvSpPr/>
              <p:nvPr/>
            </p:nvSpPr>
            <p:spPr>
              <a:xfrm flipH="1">
                <a:off x="1295258" y="3977640"/>
                <a:ext cx="2057542" cy="2293620"/>
              </a:xfrm>
              <a:prstGeom prst="rtTriangle">
                <a:avLst/>
              </a:prstGeom>
              <a:solidFill>
                <a:srgbClr val="5FB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直角三角形 18"/>
              <p:cNvSpPr/>
              <p:nvPr/>
            </p:nvSpPr>
            <p:spPr>
              <a:xfrm flipH="1">
                <a:off x="1866758" y="3977640"/>
                <a:ext cx="1486042" cy="2293620"/>
              </a:xfrm>
              <a:prstGeom prst="rtTriangle">
                <a:avLst/>
              </a:prstGeom>
              <a:solidFill>
                <a:srgbClr val="1C1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12201524" y="2511744"/>
              <a:ext cx="1209675" cy="2293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 userDrawn="1"/>
        </p:nvGrpSpPr>
        <p:grpSpPr>
          <a:xfrm>
            <a:off x="9545550" y="3175000"/>
            <a:ext cx="3685389" cy="3823983"/>
            <a:chOff x="9064800" y="2511744"/>
            <a:chExt cx="4346399" cy="4509851"/>
          </a:xfrm>
        </p:grpSpPr>
        <p:sp>
          <p:nvSpPr>
            <p:cNvPr id="4" name="直角三角形 3"/>
            <p:cNvSpPr/>
            <p:nvPr/>
          </p:nvSpPr>
          <p:spPr>
            <a:xfrm rot="7700321">
              <a:off x="9434929" y="4324085"/>
              <a:ext cx="4239115" cy="1155905"/>
            </a:xfrm>
            <a:prstGeom prst="rtTriangle">
              <a:avLst/>
            </a:prstGeom>
            <a:solidFill>
              <a:srgbClr val="ED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9064800" y="4564380"/>
              <a:ext cx="3131962" cy="2293620"/>
              <a:chOff x="220838" y="3977640"/>
              <a:chExt cx="3131962" cy="2293620"/>
            </a:xfrm>
          </p:grpSpPr>
          <p:sp>
            <p:nvSpPr>
              <p:cNvPr id="7" name="直角三角形 6"/>
              <p:cNvSpPr/>
              <p:nvPr/>
            </p:nvSpPr>
            <p:spPr>
              <a:xfrm flipH="1">
                <a:off x="220838" y="3977640"/>
                <a:ext cx="3131962" cy="2293620"/>
              </a:xfrm>
              <a:prstGeom prst="rtTriangle">
                <a:avLst/>
              </a:prstGeom>
              <a:solidFill>
                <a:srgbClr val="0D7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8" name="直角三角形 7"/>
              <p:cNvSpPr/>
              <p:nvPr/>
            </p:nvSpPr>
            <p:spPr>
              <a:xfrm flipH="1">
                <a:off x="700898" y="3977640"/>
                <a:ext cx="2651902" cy="2293620"/>
              </a:xfrm>
              <a:prstGeom prst="rtTriangle">
                <a:avLst/>
              </a:prstGeom>
              <a:solidFill>
                <a:srgbClr val="0062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直角三角形 8"/>
              <p:cNvSpPr/>
              <p:nvPr/>
            </p:nvSpPr>
            <p:spPr>
              <a:xfrm flipH="1">
                <a:off x="1295258" y="3977640"/>
                <a:ext cx="2057542" cy="2293620"/>
              </a:xfrm>
              <a:prstGeom prst="rtTriangle">
                <a:avLst/>
              </a:prstGeom>
              <a:solidFill>
                <a:srgbClr val="5FB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直角三角形 9"/>
              <p:cNvSpPr/>
              <p:nvPr/>
            </p:nvSpPr>
            <p:spPr>
              <a:xfrm flipH="1">
                <a:off x="1866758" y="3977640"/>
                <a:ext cx="1486042" cy="2293620"/>
              </a:xfrm>
              <a:prstGeom prst="rtTriangle">
                <a:avLst/>
              </a:prstGeom>
              <a:solidFill>
                <a:srgbClr val="1C1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12201524" y="2511744"/>
              <a:ext cx="1209675" cy="2293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9" name="组合 18"/>
          <p:cNvGrpSpPr/>
          <p:nvPr userDrawn="1"/>
        </p:nvGrpSpPr>
        <p:grpSpPr>
          <a:xfrm flipH="1" flipV="1">
            <a:off x="-1024579" y="-133511"/>
            <a:ext cx="3685389" cy="3823983"/>
            <a:chOff x="9064800" y="2511744"/>
            <a:chExt cx="4346399" cy="4509851"/>
          </a:xfrm>
        </p:grpSpPr>
        <p:sp>
          <p:nvSpPr>
            <p:cNvPr id="20" name="直角三角形 19"/>
            <p:cNvSpPr/>
            <p:nvPr/>
          </p:nvSpPr>
          <p:spPr>
            <a:xfrm rot="7700321">
              <a:off x="9434929" y="4324085"/>
              <a:ext cx="4239115" cy="1155905"/>
            </a:xfrm>
            <a:prstGeom prst="rtTriangle">
              <a:avLst/>
            </a:prstGeom>
            <a:solidFill>
              <a:srgbClr val="ED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9064800" y="4564380"/>
              <a:ext cx="3131962" cy="2293620"/>
              <a:chOff x="220838" y="3977640"/>
              <a:chExt cx="3131962" cy="2293620"/>
            </a:xfrm>
          </p:grpSpPr>
          <p:sp>
            <p:nvSpPr>
              <p:cNvPr id="23" name="直角三角形 22"/>
              <p:cNvSpPr/>
              <p:nvPr/>
            </p:nvSpPr>
            <p:spPr>
              <a:xfrm flipH="1">
                <a:off x="220838" y="3977640"/>
                <a:ext cx="3131962" cy="2293620"/>
              </a:xfrm>
              <a:prstGeom prst="rtTriangle">
                <a:avLst/>
              </a:prstGeom>
              <a:solidFill>
                <a:srgbClr val="0D7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直角三角形 23"/>
              <p:cNvSpPr/>
              <p:nvPr/>
            </p:nvSpPr>
            <p:spPr>
              <a:xfrm flipH="1">
                <a:off x="700898" y="3977640"/>
                <a:ext cx="2651902" cy="2293620"/>
              </a:xfrm>
              <a:prstGeom prst="rtTriangle">
                <a:avLst/>
              </a:prstGeom>
              <a:solidFill>
                <a:srgbClr val="0062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直角三角形 24"/>
              <p:cNvSpPr/>
              <p:nvPr/>
            </p:nvSpPr>
            <p:spPr>
              <a:xfrm flipH="1">
                <a:off x="1295258" y="3977640"/>
                <a:ext cx="2057542" cy="2293620"/>
              </a:xfrm>
              <a:prstGeom prst="rtTriangle">
                <a:avLst/>
              </a:prstGeom>
              <a:solidFill>
                <a:srgbClr val="5FB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直角三角形 25"/>
              <p:cNvSpPr/>
              <p:nvPr/>
            </p:nvSpPr>
            <p:spPr>
              <a:xfrm flipH="1">
                <a:off x="1866758" y="3977640"/>
                <a:ext cx="1486042" cy="2293620"/>
              </a:xfrm>
              <a:prstGeom prst="rtTriangle">
                <a:avLst/>
              </a:prstGeom>
              <a:solidFill>
                <a:srgbClr val="1C1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12201524" y="2511744"/>
              <a:ext cx="1209675" cy="2293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/>
        </p:nvGrpSpPr>
        <p:grpSpPr>
          <a:xfrm flipH="1" flipV="1">
            <a:off x="-783280" y="-120811"/>
            <a:ext cx="2789879" cy="2894796"/>
            <a:chOff x="9064800" y="2511744"/>
            <a:chExt cx="4346399" cy="4509851"/>
          </a:xfrm>
        </p:grpSpPr>
        <p:sp>
          <p:nvSpPr>
            <p:cNvPr id="20" name="直角三角形 19"/>
            <p:cNvSpPr/>
            <p:nvPr/>
          </p:nvSpPr>
          <p:spPr>
            <a:xfrm rot="7700321">
              <a:off x="9434929" y="4324085"/>
              <a:ext cx="4239115" cy="1155905"/>
            </a:xfrm>
            <a:prstGeom prst="rtTriangle">
              <a:avLst/>
            </a:prstGeom>
            <a:solidFill>
              <a:srgbClr val="ED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9064800" y="4564380"/>
              <a:ext cx="3131962" cy="2293620"/>
              <a:chOff x="220838" y="3977640"/>
              <a:chExt cx="3131962" cy="2293620"/>
            </a:xfrm>
          </p:grpSpPr>
          <p:sp>
            <p:nvSpPr>
              <p:cNvPr id="23" name="直角三角形 22"/>
              <p:cNvSpPr/>
              <p:nvPr/>
            </p:nvSpPr>
            <p:spPr>
              <a:xfrm flipH="1">
                <a:off x="220838" y="3977640"/>
                <a:ext cx="3131962" cy="2293620"/>
              </a:xfrm>
              <a:prstGeom prst="rtTriangle">
                <a:avLst/>
              </a:prstGeom>
              <a:solidFill>
                <a:srgbClr val="0D7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直角三角形 23"/>
              <p:cNvSpPr/>
              <p:nvPr/>
            </p:nvSpPr>
            <p:spPr>
              <a:xfrm flipH="1">
                <a:off x="700898" y="3977640"/>
                <a:ext cx="2651902" cy="2293620"/>
              </a:xfrm>
              <a:prstGeom prst="rtTriangle">
                <a:avLst/>
              </a:prstGeom>
              <a:solidFill>
                <a:srgbClr val="0062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直角三角形 24"/>
              <p:cNvSpPr/>
              <p:nvPr/>
            </p:nvSpPr>
            <p:spPr>
              <a:xfrm flipH="1">
                <a:off x="1295258" y="3977640"/>
                <a:ext cx="2057542" cy="2293620"/>
              </a:xfrm>
              <a:prstGeom prst="rtTriangle">
                <a:avLst/>
              </a:prstGeom>
              <a:solidFill>
                <a:srgbClr val="5FB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" name="直角三角形 25"/>
              <p:cNvSpPr/>
              <p:nvPr/>
            </p:nvSpPr>
            <p:spPr>
              <a:xfrm flipH="1">
                <a:off x="1866758" y="3977640"/>
                <a:ext cx="1486042" cy="2293620"/>
              </a:xfrm>
              <a:prstGeom prst="rtTriangle">
                <a:avLst/>
              </a:prstGeom>
              <a:solidFill>
                <a:srgbClr val="1C1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2" name="矩形 21"/>
            <p:cNvSpPr/>
            <p:nvPr/>
          </p:nvSpPr>
          <p:spPr>
            <a:xfrm>
              <a:off x="12201524" y="2511744"/>
              <a:ext cx="1209675" cy="2293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18" name="组合 17"/>
          <p:cNvGrpSpPr/>
          <p:nvPr userDrawn="1"/>
        </p:nvGrpSpPr>
        <p:grpSpPr>
          <a:xfrm>
            <a:off x="10183170" y="4071154"/>
            <a:ext cx="2789879" cy="2894796"/>
            <a:chOff x="9064800" y="2511744"/>
            <a:chExt cx="4346399" cy="4509851"/>
          </a:xfrm>
        </p:grpSpPr>
        <p:sp>
          <p:nvSpPr>
            <p:cNvPr id="27" name="直角三角形 26"/>
            <p:cNvSpPr/>
            <p:nvPr/>
          </p:nvSpPr>
          <p:spPr>
            <a:xfrm rot="7700321">
              <a:off x="9434929" y="4324085"/>
              <a:ext cx="4239115" cy="1155905"/>
            </a:xfrm>
            <a:prstGeom prst="rtTriangle">
              <a:avLst/>
            </a:prstGeom>
            <a:solidFill>
              <a:srgbClr val="ED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9064800" y="4564380"/>
              <a:ext cx="3131962" cy="2293620"/>
              <a:chOff x="220838" y="3977640"/>
              <a:chExt cx="3131962" cy="2293620"/>
            </a:xfrm>
          </p:grpSpPr>
          <p:sp>
            <p:nvSpPr>
              <p:cNvPr id="30" name="直角三角形 29"/>
              <p:cNvSpPr/>
              <p:nvPr/>
            </p:nvSpPr>
            <p:spPr>
              <a:xfrm flipH="1">
                <a:off x="220838" y="3977640"/>
                <a:ext cx="3131962" cy="2293620"/>
              </a:xfrm>
              <a:prstGeom prst="rtTriangle">
                <a:avLst/>
              </a:prstGeom>
              <a:solidFill>
                <a:srgbClr val="0D70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" name="直角三角形 30"/>
              <p:cNvSpPr/>
              <p:nvPr/>
            </p:nvSpPr>
            <p:spPr>
              <a:xfrm flipH="1">
                <a:off x="700898" y="3977640"/>
                <a:ext cx="2651902" cy="2293620"/>
              </a:xfrm>
              <a:prstGeom prst="rtTriangle">
                <a:avLst/>
              </a:prstGeom>
              <a:solidFill>
                <a:srgbClr val="0062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2" name="直角三角形 31"/>
              <p:cNvSpPr/>
              <p:nvPr/>
            </p:nvSpPr>
            <p:spPr>
              <a:xfrm flipH="1">
                <a:off x="1295258" y="3977640"/>
                <a:ext cx="2057542" cy="2293620"/>
              </a:xfrm>
              <a:prstGeom prst="rtTriangle">
                <a:avLst/>
              </a:prstGeom>
              <a:solidFill>
                <a:srgbClr val="5FBCF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3" name="直角三角形 32"/>
              <p:cNvSpPr/>
              <p:nvPr/>
            </p:nvSpPr>
            <p:spPr>
              <a:xfrm flipH="1">
                <a:off x="1866758" y="3977640"/>
                <a:ext cx="1486042" cy="2293620"/>
              </a:xfrm>
              <a:prstGeom prst="rtTriangle">
                <a:avLst/>
              </a:prstGeom>
              <a:solidFill>
                <a:srgbClr val="1C1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2201524" y="2511744"/>
              <a:ext cx="1209675" cy="2293620"/>
            </a:xfrm>
            <a:prstGeom prst="rect">
              <a:avLst/>
            </a:prstGeom>
            <a:solidFill>
              <a:srgbClr val="E6E6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bwang1997/OBBDetection.git" TargetMode="External"/><Relationship Id="rId2" Type="http://schemas.openxmlformats.org/officeDocument/2006/relationships/hyperlink" Target="https://arxiv.org/pdf/2108.05699v1.pdf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/>
        </p:nvSpPr>
        <p:spPr>
          <a:xfrm>
            <a:off x="4250347" y="2442790"/>
            <a:ext cx="3691306" cy="289625"/>
          </a:xfrm>
          <a:prstGeom prst="roundRect">
            <a:avLst>
              <a:gd name="adj" fmla="val 50000"/>
            </a:avLst>
          </a:prstGeom>
          <a:solidFill>
            <a:srgbClr val="ED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3645624" y="2877926"/>
            <a:ext cx="52952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Reproduce_OrientedRCNN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96433" y="3523487"/>
            <a:ext cx="739913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70000"/>
                  </a:schemeClr>
                </a:solidFill>
                <a:cs typeface="+mn-ea"/>
                <a:sym typeface="+mn-lt"/>
              </a:rPr>
              <a:t>Changing the world, dreaming of the future, the ever-changing world refreshes constantly mankind's infinite imagination of the future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4456662" y="4251606"/>
            <a:ext cx="3673156" cy="643253"/>
            <a:chOff x="4205207" y="4499408"/>
            <a:chExt cx="4083100" cy="643253"/>
          </a:xfrm>
        </p:grpSpPr>
        <p:sp>
          <p:nvSpPr>
            <p:cNvPr id="29" name="矩形: 圆角 28"/>
            <p:cNvSpPr/>
            <p:nvPr/>
          </p:nvSpPr>
          <p:spPr>
            <a:xfrm>
              <a:off x="4205207" y="4499408"/>
              <a:ext cx="4083100" cy="643253"/>
            </a:xfrm>
            <a:prstGeom prst="roundRect">
              <a:avLst>
                <a:gd name="adj" fmla="val 50000"/>
              </a:avLst>
            </a:prstGeom>
            <a:solidFill>
              <a:srgbClr val="1C1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4449877" y="4620979"/>
              <a:ext cx="359368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By </a:t>
              </a:r>
              <a:r>
                <a:rPr lang="zh-CN" altLang="en-US" sz="2000" dirty="0">
                  <a:solidFill>
                    <a:schemeClr val="bg1"/>
                  </a:solidFill>
                  <a:latin typeface="华光行楷_CNKI" panose="02000500000000000000" pitchFamily="2" charset="-122"/>
                  <a:ea typeface="华光行楷_CNKI" panose="02000500000000000000" pitchFamily="2" charset="-122"/>
                  <a:cs typeface="+mn-ea"/>
                  <a:sym typeface="+mn-lt"/>
                </a:rPr>
                <a:t>钟珞妍</a:t>
              </a:r>
              <a:r>
                <a:rPr lang="zh-CN" altLang="en-US" sz="2000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 </a:t>
              </a:r>
              <a:r>
                <a:rPr lang="en-US" altLang="zh-CN" dirty="0">
                  <a:solidFill>
                    <a:schemeClr val="bg1"/>
                  </a:solidFill>
                  <a:latin typeface="Segoe Script" panose="030B0504020000000003" pitchFamily="66" charset="0"/>
                  <a:cs typeface="+mn-ea"/>
                  <a:sym typeface="+mn-lt"/>
                </a:rPr>
                <a:t>PB20061329</a:t>
              </a:r>
              <a:endParaRPr lang="zh-CN" altLang="en-US" sz="1400" dirty="0">
                <a:solidFill>
                  <a:schemeClr val="bg1"/>
                </a:solidFill>
                <a:latin typeface="Segoe Script" panose="030B0504020000000003" pitchFamily="66" charset="0"/>
                <a:cs typeface="+mn-ea"/>
                <a:sym typeface="+mn-lt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4555790" y="1823660"/>
            <a:ext cx="313739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b="1" dirty="0">
                <a:solidFill>
                  <a:srgbClr val="1C1A49"/>
                </a:solidFill>
                <a:latin typeface="Algerian" panose="04020705040A02060702" pitchFamily="82" charset="0"/>
                <a:cs typeface="+mn-ea"/>
                <a:sym typeface="+mn-lt"/>
              </a:rPr>
              <a:t>DLP_HW3</a:t>
            </a:r>
            <a:endParaRPr lang="zh-CN" altLang="en-US" sz="4000" b="1" dirty="0">
              <a:solidFill>
                <a:srgbClr val="1C1A49"/>
              </a:solidFill>
              <a:latin typeface="Algerian" panose="04020705040A02060702" pitchFamily="82" charset="0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666968" y="1823660"/>
            <a:ext cx="556659" cy="552879"/>
            <a:chOff x="9666968" y="1823660"/>
            <a:chExt cx="556659" cy="552879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9666968" y="1823660"/>
              <a:ext cx="556659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0221819" y="1823660"/>
              <a:ext cx="1808" cy="552879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1968374" y="4485324"/>
            <a:ext cx="556659" cy="552879"/>
            <a:chOff x="1968374" y="4485324"/>
            <a:chExt cx="556659" cy="552879"/>
          </a:xfrm>
        </p:grpSpPr>
        <p:cxnSp>
          <p:nvCxnSpPr>
            <p:cNvPr id="45" name="直接连接符 44"/>
            <p:cNvCxnSpPr/>
            <p:nvPr/>
          </p:nvCxnSpPr>
          <p:spPr>
            <a:xfrm flipH="1" flipV="1">
              <a:off x="1968374" y="5038203"/>
              <a:ext cx="556659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 flipH="1" flipV="1">
              <a:off x="1968374" y="4485324"/>
              <a:ext cx="1808" cy="552879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672967" y="2104121"/>
            <a:ext cx="846065" cy="846065"/>
          </a:xfrm>
          <a:prstGeom prst="ellipse">
            <a:avLst/>
          </a:prstGeom>
          <a:solidFill>
            <a:srgbClr val="1C1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cs typeface="+mn-ea"/>
                <a:sym typeface="+mn-lt"/>
              </a:rPr>
              <a:t>2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709333" y="3457574"/>
            <a:ext cx="2773333" cy="239359"/>
          </a:xfrm>
          <a:prstGeom prst="roundRect">
            <a:avLst>
              <a:gd name="adj" fmla="val 50000"/>
            </a:avLst>
          </a:prstGeom>
          <a:solidFill>
            <a:srgbClr val="ED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54313" y="3032269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1C1A49"/>
                </a:solidFill>
                <a:cs typeface="+mn-ea"/>
                <a:sym typeface="+mn-lt"/>
              </a:rPr>
              <a:t>CHAPTER</a:t>
            </a:r>
            <a:endParaRPr lang="zh-CN" altLang="en-US" sz="2800" b="1" dirty="0">
              <a:solidFill>
                <a:srgbClr val="1C1A49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60568" y="1885374"/>
            <a:ext cx="556659" cy="552879"/>
            <a:chOff x="9666968" y="1823660"/>
            <a:chExt cx="556659" cy="55287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9666968" y="1823660"/>
              <a:ext cx="556659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221819" y="1823660"/>
              <a:ext cx="1808" cy="552879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400174" y="4427281"/>
            <a:ext cx="556659" cy="552879"/>
            <a:chOff x="1968374" y="4485324"/>
            <a:chExt cx="556659" cy="552879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1968374" y="5038203"/>
              <a:ext cx="556659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 flipV="1">
              <a:off x="1968374" y="4485324"/>
              <a:ext cx="1808" cy="552879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5564791" y="38568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改动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654559" y="4503146"/>
            <a:ext cx="928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changes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作者架构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9114599-4E8D-4765-9251-01B11C3C5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508" y="1477161"/>
            <a:ext cx="8590984" cy="44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45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作者架构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B901D4-1B70-431C-B6E4-6C5D6D9E9682}"/>
              </a:ext>
            </a:extLst>
          </p:cNvPr>
          <p:cNvPicPr/>
          <p:nvPr/>
        </p:nvPicPr>
        <p:blipFill rotWithShape="1">
          <a:blip r:embed="rId2"/>
          <a:srcRect t="13087"/>
          <a:stretch/>
        </p:blipFill>
        <p:spPr bwMode="auto">
          <a:xfrm>
            <a:off x="2028353" y="1067784"/>
            <a:ext cx="8726170" cy="56928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89399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改动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DD50B6-851F-4FA4-B9E0-76D45C9ABB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15611" y="1223266"/>
            <a:ext cx="5307341" cy="52778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87798C-B585-471D-A750-7F72C919F7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315" y="2270446"/>
            <a:ext cx="5238788" cy="18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930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7408607" y="855407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改动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2291F9-FDE5-4A54-B2FE-21D1041C6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980" y="119173"/>
            <a:ext cx="5975135" cy="406936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F6ACE0A-35E5-480B-8797-7B1DDDEE6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58" y="4129549"/>
            <a:ext cx="5943357" cy="260927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7464D17-6590-4344-983A-F70BCE031C3B}"/>
              </a:ext>
            </a:extLst>
          </p:cNvPr>
          <p:cNvSpPr txBox="1"/>
          <p:nvPr/>
        </p:nvSpPr>
        <p:spPr>
          <a:xfrm>
            <a:off x="7492181" y="2098224"/>
            <a:ext cx="3150255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effectLst/>
                <a:latin typeface="+mn-ea"/>
              </a:rPr>
              <a:t>focal loss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+mn-ea"/>
              </a:rPr>
              <a:t>的收敛速度更快，在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+mn-ea"/>
              </a:rPr>
              <a:t>epoch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+mn-ea"/>
              </a:rPr>
              <a:t>较少的时候 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+mn-ea"/>
              </a:rPr>
              <a:t>mAP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+mn-ea"/>
              </a:rPr>
              <a:t> </a:t>
            </a:r>
            <a:endParaRPr lang="en-US" altLang="zh-CN" dirty="0">
              <a:latin typeface="+mn-ea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+mn-ea"/>
              </a:rPr>
              <a:t>和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+mn-ea"/>
              </a:rPr>
              <a:t>recall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+mn-ea"/>
              </a:rPr>
              <a:t>值会比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+mn-ea"/>
              </a:rPr>
              <a:t>cross entropy loss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+mn-ea"/>
              </a:rPr>
              <a:t>高出一些，在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+mn-ea"/>
              </a:rPr>
              <a:t>epoch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+mn-ea"/>
              </a:rPr>
              <a:t>较大的时候，二者结 </a:t>
            </a:r>
            <a:endParaRPr lang="zh-CN" altLang="en-US" dirty="0">
              <a:latin typeface="+mn-ea"/>
            </a:endParaRPr>
          </a:p>
          <a:p>
            <a:r>
              <a:rPr lang="zh-CN" altLang="en-US" sz="1800" dirty="0">
                <a:solidFill>
                  <a:srgbClr val="000000"/>
                </a:solidFill>
                <a:effectLst/>
                <a:latin typeface="+mn-ea"/>
              </a:rPr>
              <a:t>果基本相同，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+mn-ea"/>
              </a:rPr>
              <a:t>focal loss 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+mn-ea"/>
              </a:rPr>
              <a:t>会略差一些。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0648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一些尝试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603E287-5FDF-46AB-89DE-275D039502FC}"/>
              </a:ext>
            </a:extLst>
          </p:cNvPr>
          <p:cNvPicPr/>
          <p:nvPr/>
        </p:nvPicPr>
        <p:blipFill rotWithShape="1">
          <a:blip r:embed="rId2"/>
          <a:srcRect t="13087"/>
          <a:stretch/>
        </p:blipFill>
        <p:spPr bwMode="auto">
          <a:xfrm>
            <a:off x="2437417" y="1361275"/>
            <a:ext cx="7544291" cy="522830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53654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一些尝试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F2495D-6DC8-4152-B0AE-B57CBD939CF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58" y="1695377"/>
            <a:ext cx="5597259" cy="4351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6AB5F7-E5F3-4DFC-A347-278EE0E4283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589865" y="1695377"/>
            <a:ext cx="4518619" cy="47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8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672967" y="2104121"/>
            <a:ext cx="846065" cy="846065"/>
          </a:xfrm>
          <a:prstGeom prst="ellipse">
            <a:avLst/>
          </a:prstGeom>
          <a:solidFill>
            <a:srgbClr val="1C1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cs typeface="+mn-ea"/>
                <a:sym typeface="+mn-lt"/>
              </a:rPr>
              <a:t>3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709333" y="3457574"/>
            <a:ext cx="2773333" cy="239359"/>
          </a:xfrm>
          <a:prstGeom prst="roundRect">
            <a:avLst>
              <a:gd name="adj" fmla="val 50000"/>
            </a:avLst>
          </a:prstGeom>
          <a:solidFill>
            <a:srgbClr val="ED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54313" y="3032269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1C1A49"/>
                </a:solidFill>
                <a:cs typeface="+mn-ea"/>
                <a:sym typeface="+mn-lt"/>
              </a:rPr>
              <a:t>CHAPTER</a:t>
            </a:r>
            <a:endParaRPr lang="zh-CN" altLang="en-US" sz="2800" b="1" dirty="0">
              <a:solidFill>
                <a:srgbClr val="1C1A49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60568" y="1885374"/>
            <a:ext cx="556659" cy="552879"/>
            <a:chOff x="9666968" y="1823660"/>
            <a:chExt cx="556659" cy="55287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9666968" y="1823660"/>
              <a:ext cx="556659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221819" y="1823660"/>
              <a:ext cx="1808" cy="552879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400174" y="4427281"/>
            <a:ext cx="556659" cy="552879"/>
            <a:chOff x="1968374" y="4485324"/>
            <a:chExt cx="556659" cy="552879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1968374" y="5038203"/>
              <a:ext cx="556659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 flipV="1">
              <a:off x="1968374" y="4485324"/>
              <a:ext cx="1808" cy="552879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5498685" y="38568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总结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522765" y="4424147"/>
            <a:ext cx="1146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conclusion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总结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BF85ED-9E4A-45D9-96B3-25FD999D7513}"/>
              </a:ext>
            </a:extLst>
          </p:cNvPr>
          <p:cNvSpPr/>
          <p:nvPr/>
        </p:nvSpPr>
        <p:spPr>
          <a:xfrm>
            <a:off x="3926174" y="2359701"/>
            <a:ext cx="43396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一如既往的难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015780-DCBD-4D83-8F1C-9F2D1B70DEF5}"/>
              </a:ext>
            </a:extLst>
          </p:cNvPr>
          <p:cNvSpPr/>
          <p:nvPr/>
        </p:nvSpPr>
        <p:spPr>
          <a:xfrm>
            <a:off x="3111605" y="3669357"/>
            <a:ext cx="64171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一如既往的收获很多</a:t>
            </a:r>
          </a:p>
        </p:txBody>
      </p:sp>
    </p:spTree>
    <p:extLst>
      <p:ext uri="{BB962C8B-B14F-4D97-AF65-F5344CB8AC3E}">
        <p14:creationId xmlns:p14="http://schemas.microsoft.com/office/powerpoint/2010/main" val="2110829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组合 62"/>
          <p:cNvGrpSpPr/>
          <p:nvPr/>
        </p:nvGrpSpPr>
        <p:grpSpPr>
          <a:xfrm>
            <a:off x="2396433" y="2206835"/>
            <a:ext cx="7399134" cy="1901427"/>
            <a:chOff x="2342183" y="2206835"/>
            <a:chExt cx="7399134" cy="1901427"/>
          </a:xfrm>
        </p:grpSpPr>
        <p:sp>
          <p:nvSpPr>
            <p:cNvPr id="37" name="矩形: 圆角 36"/>
            <p:cNvSpPr/>
            <p:nvPr/>
          </p:nvSpPr>
          <p:spPr>
            <a:xfrm>
              <a:off x="4196096" y="3117539"/>
              <a:ext cx="3691306" cy="289625"/>
            </a:xfrm>
            <a:prstGeom prst="roundRect">
              <a:avLst>
                <a:gd name="adj" fmla="val 50000"/>
              </a:avLst>
            </a:prstGeom>
            <a:solidFill>
              <a:srgbClr val="EDF3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2342183" y="3523487"/>
              <a:ext cx="739913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  <a:alpha val="70000"/>
                    </a:schemeClr>
                  </a:solidFill>
                  <a:cs typeface="+mn-ea"/>
                  <a:sym typeface="+mn-lt"/>
                </a:rPr>
                <a:t>Changing the world, dreaming of the future, the ever-changing world refreshes constantly mankind's infinite imagination of the future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477860" y="2206835"/>
              <a:ext cx="3127779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>
                  <a:solidFill>
                    <a:srgbClr val="1C1A49"/>
                  </a:solidFill>
                  <a:cs typeface="+mn-ea"/>
                  <a:sym typeface="+mn-lt"/>
                </a:rPr>
                <a:t>T</a:t>
              </a:r>
              <a:r>
                <a:rPr lang="en-US" altLang="zh-CN" sz="5400" b="1" dirty="0">
                  <a:solidFill>
                    <a:srgbClr val="1C1A49"/>
                  </a:solidFill>
                  <a:cs typeface="+mn-ea"/>
                  <a:sym typeface="+mn-lt"/>
                </a:rPr>
                <a:t>HANKS</a:t>
              </a:r>
              <a:endParaRPr lang="zh-CN" altLang="en-US" sz="5400" b="1" dirty="0">
                <a:solidFill>
                  <a:srgbClr val="1C1A49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666968" y="1823660"/>
            <a:ext cx="556659" cy="552879"/>
            <a:chOff x="8882743" y="1233714"/>
            <a:chExt cx="903641" cy="897505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8882743" y="1233714"/>
              <a:ext cx="903641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783449" y="1233714"/>
              <a:ext cx="2935" cy="897505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/>
          <p:cNvGrpSpPr/>
          <p:nvPr/>
        </p:nvGrpSpPr>
        <p:grpSpPr>
          <a:xfrm flipH="1" flipV="1">
            <a:off x="1968374" y="4485324"/>
            <a:ext cx="556659" cy="552879"/>
            <a:chOff x="8882743" y="1233714"/>
            <a:chExt cx="903641" cy="897505"/>
          </a:xfrm>
        </p:grpSpPr>
        <p:cxnSp>
          <p:nvCxnSpPr>
            <p:cNvPr id="45" name="直接连接符 44"/>
            <p:cNvCxnSpPr/>
            <p:nvPr/>
          </p:nvCxnSpPr>
          <p:spPr>
            <a:xfrm>
              <a:off x="8882743" y="1233714"/>
              <a:ext cx="903641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9783449" y="1233714"/>
              <a:ext cx="2935" cy="897505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/>
          <p:cNvGrpSpPr/>
          <p:nvPr/>
        </p:nvGrpSpPr>
        <p:grpSpPr>
          <a:xfrm>
            <a:off x="6615982" y="1583299"/>
            <a:ext cx="2270075" cy="3500660"/>
            <a:chOff x="6533391" y="1034659"/>
            <a:chExt cx="2270075" cy="3500660"/>
          </a:xfrm>
        </p:grpSpPr>
        <p:grpSp>
          <p:nvGrpSpPr>
            <p:cNvPr id="52" name="组合 51"/>
            <p:cNvGrpSpPr/>
            <p:nvPr/>
          </p:nvGrpSpPr>
          <p:grpSpPr>
            <a:xfrm>
              <a:off x="6533391" y="1034659"/>
              <a:ext cx="1923826" cy="873818"/>
              <a:chOff x="6533391" y="1034659"/>
              <a:chExt cx="1923826" cy="873818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533391" y="1034659"/>
                <a:ext cx="873818" cy="873818"/>
              </a:xfrm>
              <a:prstGeom prst="ellipse">
                <a:avLst/>
              </a:prstGeom>
              <a:solidFill>
                <a:srgbClr val="1C1A4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4800" dirty="0">
                    <a:cs typeface="+mn-ea"/>
                    <a:sym typeface="+mn-lt"/>
                  </a:rPr>
                  <a:t>1</a:t>
                </a:r>
                <a:endParaRPr lang="zh-CN" altLang="en-US" sz="4800" dirty="0">
                  <a:cs typeface="+mn-ea"/>
                  <a:sym typeface="+mn-lt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7656998" y="1240735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复现</a:t>
                </a:r>
              </a:p>
            </p:txBody>
          </p:sp>
        </p:grpSp>
        <p:sp>
          <p:nvSpPr>
            <p:cNvPr id="6" name="椭圆 5"/>
            <p:cNvSpPr/>
            <p:nvPr/>
          </p:nvSpPr>
          <p:spPr>
            <a:xfrm>
              <a:off x="6533391" y="2348080"/>
              <a:ext cx="873818" cy="873818"/>
            </a:xfrm>
            <a:prstGeom prst="ellipse">
              <a:avLst/>
            </a:prstGeom>
            <a:solidFill>
              <a:srgbClr val="0062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2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704193" y="2571299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cs typeface="+mn-ea"/>
                  <a:sym typeface="+mn-lt"/>
                </a:rPr>
                <a:t>改动</a:t>
              </a:r>
            </a:p>
          </p:txBody>
        </p:sp>
        <p:sp>
          <p:nvSpPr>
            <p:cNvPr id="9" name="椭圆 8"/>
            <p:cNvSpPr/>
            <p:nvPr/>
          </p:nvSpPr>
          <p:spPr>
            <a:xfrm>
              <a:off x="6533391" y="3661501"/>
              <a:ext cx="873818" cy="873818"/>
            </a:xfrm>
            <a:prstGeom prst="ellipse">
              <a:avLst/>
            </a:prstGeom>
            <a:solidFill>
              <a:srgbClr val="1C1A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800" dirty="0">
                  <a:cs typeface="+mn-ea"/>
                  <a:sym typeface="+mn-lt"/>
                </a:rPr>
                <a:t>3</a:t>
              </a:r>
              <a:endParaRPr lang="zh-CN" altLang="en-US" sz="4800" dirty="0">
                <a:cs typeface="+mn-ea"/>
                <a:sym typeface="+mn-lt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7656998" y="3824811"/>
              <a:ext cx="1146468" cy="661352"/>
              <a:chOff x="7758598" y="3799411"/>
              <a:chExt cx="1146468" cy="661352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7805792" y="3799411"/>
                <a:ext cx="8002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cs typeface="+mn-ea"/>
                    <a:sym typeface="+mn-lt"/>
                  </a:rPr>
                  <a:t>总结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758598" y="4122209"/>
                <a:ext cx="11464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conclusion</a:t>
                </a:r>
                <a:endPara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514893" y="2294859"/>
            <a:ext cx="3838175" cy="2289002"/>
            <a:chOff x="1413293" y="2371837"/>
            <a:chExt cx="3838175" cy="2289002"/>
          </a:xfrm>
        </p:grpSpPr>
        <p:grpSp>
          <p:nvGrpSpPr>
            <p:cNvPr id="46" name="组合 45"/>
            <p:cNvGrpSpPr/>
            <p:nvPr/>
          </p:nvGrpSpPr>
          <p:grpSpPr>
            <a:xfrm>
              <a:off x="1622040" y="2598440"/>
              <a:ext cx="3420680" cy="1835797"/>
              <a:chOff x="1691623" y="2548022"/>
              <a:chExt cx="3420680" cy="1835797"/>
            </a:xfrm>
          </p:grpSpPr>
          <p:sp>
            <p:nvSpPr>
              <p:cNvPr id="33" name="矩形: 圆角 32"/>
              <p:cNvSpPr/>
              <p:nvPr/>
            </p:nvSpPr>
            <p:spPr>
              <a:xfrm>
                <a:off x="1766582" y="3581953"/>
                <a:ext cx="3270762" cy="239359"/>
              </a:xfrm>
              <a:prstGeom prst="roundRect">
                <a:avLst>
                  <a:gd name="adj" fmla="val 50000"/>
                </a:avLst>
              </a:prstGeom>
              <a:solidFill>
                <a:srgbClr val="EDF3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283708" y="2548022"/>
                <a:ext cx="2236510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4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+mn-ea"/>
                    <a:sym typeface="+mn-lt"/>
                  </a:rPr>
                  <a:t>报告目录</a:t>
                </a: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1691623" y="3860599"/>
                <a:ext cx="342068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  <a:cs typeface="+mn-ea"/>
                    <a:sym typeface="+mn-lt"/>
                  </a:rPr>
                  <a:t>Changing the world, dreaming the future</a:t>
                </a:r>
                <a:endParaRPr lang="en-US" altLang="zh-CN" sz="1400" dirty="0">
                  <a:solidFill>
                    <a:schemeClr val="tx1">
                      <a:lumMod val="85000"/>
                      <a:lumOff val="15000"/>
                      <a:alpha val="50000"/>
                    </a:schemeClr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  <a:alpha val="50000"/>
                      </a:schemeClr>
                    </a:solidFill>
                    <a:cs typeface="+mn-ea"/>
                    <a:sym typeface="+mn-lt"/>
                  </a:rPr>
                  <a:t>the ever-changing world</a:t>
                </a: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1839100" y="3112981"/>
                <a:ext cx="3125727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1C1A49"/>
                    </a:solidFill>
                    <a:cs typeface="+mn-ea"/>
                    <a:sym typeface="+mn-lt"/>
                  </a:rPr>
                  <a:t>CONTENTS</a:t>
                </a:r>
                <a:endParaRPr lang="zh-CN" altLang="en-US" sz="4800" b="1" dirty="0">
                  <a:solidFill>
                    <a:srgbClr val="1C1A49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4973138" y="2371837"/>
              <a:ext cx="278330" cy="276440"/>
              <a:chOff x="8882743" y="1233714"/>
              <a:chExt cx="903641" cy="897505"/>
            </a:xfrm>
          </p:grpSpPr>
          <p:cxnSp>
            <p:nvCxnSpPr>
              <p:cNvPr id="41" name="直接连接符 40"/>
              <p:cNvCxnSpPr/>
              <p:nvPr/>
            </p:nvCxnSpPr>
            <p:spPr>
              <a:xfrm>
                <a:off x="8882743" y="1233714"/>
                <a:ext cx="903641" cy="0"/>
              </a:xfrm>
              <a:prstGeom prst="line">
                <a:avLst/>
              </a:prstGeom>
              <a:ln w="31750" cap="rnd">
                <a:solidFill>
                  <a:srgbClr val="EDF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/>
              <p:cNvCxnSpPr/>
              <p:nvPr/>
            </p:nvCxnSpPr>
            <p:spPr>
              <a:xfrm>
                <a:off x="9783449" y="1233714"/>
                <a:ext cx="2935" cy="897505"/>
              </a:xfrm>
              <a:prstGeom prst="line">
                <a:avLst/>
              </a:prstGeom>
              <a:ln w="31750" cap="rnd">
                <a:solidFill>
                  <a:srgbClr val="EDF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组合 42"/>
            <p:cNvGrpSpPr/>
            <p:nvPr/>
          </p:nvGrpSpPr>
          <p:grpSpPr>
            <a:xfrm flipH="1" flipV="1">
              <a:off x="1413293" y="4384399"/>
              <a:ext cx="278330" cy="276440"/>
              <a:chOff x="8882743" y="1233714"/>
              <a:chExt cx="903641" cy="897505"/>
            </a:xfrm>
          </p:grpSpPr>
          <p:cxnSp>
            <p:nvCxnSpPr>
              <p:cNvPr id="44" name="直接连接符 43"/>
              <p:cNvCxnSpPr/>
              <p:nvPr/>
            </p:nvCxnSpPr>
            <p:spPr>
              <a:xfrm>
                <a:off x="8882743" y="1233714"/>
                <a:ext cx="903641" cy="0"/>
              </a:xfrm>
              <a:prstGeom prst="line">
                <a:avLst/>
              </a:prstGeom>
              <a:ln w="31750" cap="rnd">
                <a:solidFill>
                  <a:srgbClr val="EDF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直接连接符 44"/>
              <p:cNvCxnSpPr/>
              <p:nvPr/>
            </p:nvCxnSpPr>
            <p:spPr>
              <a:xfrm>
                <a:off x="9783449" y="1233714"/>
                <a:ext cx="2935" cy="897505"/>
              </a:xfrm>
              <a:prstGeom prst="line">
                <a:avLst/>
              </a:prstGeom>
              <a:ln w="31750" cap="rnd">
                <a:solidFill>
                  <a:srgbClr val="EDF3F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730A0542-A3EC-49E0-B991-53F8D17BC621}"/>
              </a:ext>
            </a:extLst>
          </p:cNvPr>
          <p:cNvSpPr txBox="1"/>
          <p:nvPr/>
        </p:nvSpPr>
        <p:spPr>
          <a:xfrm>
            <a:off x="7786783" y="3447753"/>
            <a:ext cx="841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change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8F51E13-6117-4C15-A8C9-04CD388BAA0A}"/>
              </a:ext>
            </a:extLst>
          </p:cNvPr>
          <p:cNvSpPr txBox="1"/>
          <p:nvPr/>
        </p:nvSpPr>
        <p:spPr>
          <a:xfrm>
            <a:off x="7739589" y="2118563"/>
            <a:ext cx="1109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reproduce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5672967" y="2104121"/>
            <a:ext cx="846065" cy="846065"/>
          </a:xfrm>
          <a:prstGeom prst="ellipse">
            <a:avLst/>
          </a:prstGeom>
          <a:solidFill>
            <a:srgbClr val="1C1A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800" dirty="0">
                <a:cs typeface="+mn-ea"/>
                <a:sym typeface="+mn-lt"/>
              </a:rPr>
              <a:t>1</a:t>
            </a:r>
            <a:endParaRPr lang="zh-CN" altLang="en-US" sz="4800" dirty="0">
              <a:cs typeface="+mn-ea"/>
              <a:sym typeface="+mn-lt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4709333" y="3457574"/>
            <a:ext cx="2773333" cy="239359"/>
          </a:xfrm>
          <a:prstGeom prst="roundRect">
            <a:avLst>
              <a:gd name="adj" fmla="val 50000"/>
            </a:avLst>
          </a:prstGeom>
          <a:solidFill>
            <a:srgbClr val="EDF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54313" y="3032269"/>
            <a:ext cx="24833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>
                <a:solidFill>
                  <a:srgbClr val="1C1A49"/>
                </a:solidFill>
                <a:cs typeface="+mn-ea"/>
                <a:sym typeface="+mn-lt"/>
              </a:rPr>
              <a:t>CHAPTER</a:t>
            </a:r>
            <a:endParaRPr lang="zh-CN" altLang="en-US" sz="2800" b="1" dirty="0">
              <a:solidFill>
                <a:srgbClr val="1C1A49"/>
              </a:solidFill>
              <a:cs typeface="+mn-ea"/>
              <a:sym typeface="+mn-lt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9260568" y="1885374"/>
            <a:ext cx="556659" cy="552879"/>
            <a:chOff x="9666968" y="1823660"/>
            <a:chExt cx="556659" cy="552879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9666968" y="1823660"/>
              <a:ext cx="556659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10221819" y="1823660"/>
              <a:ext cx="1808" cy="552879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400174" y="4427281"/>
            <a:ext cx="556659" cy="552879"/>
            <a:chOff x="1968374" y="4485324"/>
            <a:chExt cx="556659" cy="552879"/>
          </a:xfrm>
        </p:grpSpPr>
        <p:cxnSp>
          <p:nvCxnSpPr>
            <p:cNvPr id="13" name="直接连接符 12"/>
            <p:cNvCxnSpPr/>
            <p:nvPr/>
          </p:nvCxnSpPr>
          <p:spPr>
            <a:xfrm flipH="1" flipV="1">
              <a:off x="1968374" y="5038203"/>
              <a:ext cx="556659" cy="0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H="1" flipV="1">
              <a:off x="1968374" y="4485324"/>
              <a:ext cx="1808" cy="552879"/>
            </a:xfrm>
            <a:prstGeom prst="line">
              <a:avLst/>
            </a:prstGeom>
            <a:ln w="31750" cap="rnd">
              <a:solidFill>
                <a:srgbClr val="EDF3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5542001" y="385681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cs typeface="+mn-ea"/>
                <a:sym typeface="+mn-lt"/>
              </a:rPr>
              <a:t>复现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542001" y="4503146"/>
            <a:ext cx="1109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reproduce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C2CFF77-5C15-4C4A-B727-30FA55D691F3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选文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DAA0380-AEBD-442D-A68E-57F2B8B59B69}"/>
              </a:ext>
            </a:extLst>
          </p:cNvPr>
          <p:cNvSpPr txBox="1"/>
          <p:nvPr/>
        </p:nvSpPr>
        <p:spPr>
          <a:xfrm>
            <a:off x="932098" y="1551530"/>
            <a:ext cx="106483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Oriented R-CNN for Object Detection</a:t>
            </a:r>
          </a:p>
          <a:p>
            <a:r>
              <a:rPr lang="en-US" altLang="zh-CN" dirty="0">
                <a:hlinkClick r:id="rId2"/>
              </a:rPr>
              <a:t>2108.05699v1.pdf (arxiv.org)</a:t>
            </a:r>
            <a:r>
              <a:rPr lang="en-US" altLang="zh-CN" dirty="0"/>
              <a:t>  </a:t>
            </a:r>
            <a:r>
              <a:rPr lang="zh-CN" altLang="en-US" dirty="0"/>
              <a:t>论文连接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https://github.com/jbwang1997/OBBDetection.git</a:t>
            </a:r>
            <a:r>
              <a:rPr lang="en-US" altLang="zh-CN" dirty="0"/>
              <a:t>  </a:t>
            </a:r>
            <a:r>
              <a:rPr lang="en-US" altLang="zh-CN" dirty="0" err="1"/>
              <a:t>github</a:t>
            </a:r>
            <a:r>
              <a:rPr lang="zh-CN" altLang="en-US" dirty="0"/>
              <a:t>代码链接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5AFA7EE-D1F0-4B23-A958-82EEBEED2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6787" y="2633162"/>
            <a:ext cx="8029248" cy="3370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复现结果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2F8D80-7BB0-4AE4-8E81-E829974AF475}"/>
              </a:ext>
            </a:extLst>
          </p:cNvPr>
          <p:cNvSpPr txBox="1"/>
          <p:nvPr/>
        </p:nvSpPr>
        <p:spPr>
          <a:xfrm>
            <a:off x="955695" y="1468939"/>
            <a:ext cx="26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HRSC2016 R-50-FPN </a:t>
            </a:r>
            <a:endParaRPr lang="zh-CN" altLang="en-US" sz="20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AB7A7C-13D1-4DBD-9237-3A64620B4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95" y="1957538"/>
            <a:ext cx="6402542" cy="13696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919112-A0DB-47CA-98A2-E23AF2713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95" y="3675938"/>
            <a:ext cx="4825333" cy="20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742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复现结果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2F8D80-7BB0-4AE4-8E81-E829974AF475}"/>
              </a:ext>
            </a:extLst>
          </p:cNvPr>
          <p:cNvSpPr txBox="1"/>
          <p:nvPr/>
        </p:nvSpPr>
        <p:spPr>
          <a:xfrm>
            <a:off x="955695" y="1468939"/>
            <a:ext cx="26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HRSC R-101-FPN</a:t>
            </a:r>
            <a:endParaRPr lang="zh-CN" altLang="en-US" sz="20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A11041-4AF3-479F-8B70-958F28A66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695" y="1972041"/>
            <a:ext cx="6971367" cy="13492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5C149FB-596E-4A16-9B9F-F8CCE9521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695" y="3588928"/>
            <a:ext cx="4612714" cy="2115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68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13822AA-0E03-4F59-A5AF-55725E1824B8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复现结果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2F8D80-7BB0-4AE4-8E81-E829974AF475}"/>
              </a:ext>
            </a:extLst>
          </p:cNvPr>
          <p:cNvSpPr txBox="1"/>
          <p:nvPr/>
        </p:nvSpPr>
        <p:spPr>
          <a:xfrm>
            <a:off x="955695" y="1468939"/>
            <a:ext cx="26960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DOTA R-101-FPN</a:t>
            </a:r>
            <a:endParaRPr lang="zh-CN" altLang="en-US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46578C9-771B-476F-8327-B19CC0E63D5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95" y="2081425"/>
            <a:ext cx="4477611" cy="68537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C8AF35-61B5-491F-9950-81A6C47F47C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856" y="2976590"/>
            <a:ext cx="4728927" cy="135353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3009BD-57DD-4A7F-AFC7-B5B5395DB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520" y="1383975"/>
            <a:ext cx="4774221" cy="4385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1C6167B-61C5-49AE-A335-587F657F51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59538" y="1373801"/>
            <a:ext cx="5638720" cy="43190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19F4552-BC5F-4223-8F74-D9BB038C104E}"/>
              </a:ext>
            </a:extLst>
          </p:cNvPr>
          <p:cNvPicPr/>
          <p:nvPr/>
        </p:nvPicPr>
        <p:blipFill rotWithShape="1">
          <a:blip r:embed="rId3"/>
          <a:srcRect t="19757" r="53482"/>
          <a:stretch/>
        </p:blipFill>
        <p:spPr bwMode="auto">
          <a:xfrm>
            <a:off x="6096000" y="1448189"/>
            <a:ext cx="5348380" cy="122432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6176A8D-7B40-4D34-8F38-89D2C300053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603989" y="2866153"/>
            <a:ext cx="4386509" cy="308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64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任意多边形 23"/>
          <p:cNvSpPr/>
          <p:nvPr/>
        </p:nvSpPr>
        <p:spPr>
          <a:xfrm>
            <a:off x="4067341" y="2046363"/>
            <a:ext cx="1995867" cy="1995867"/>
          </a:xfrm>
          <a:custGeom>
            <a:avLst/>
            <a:gdLst>
              <a:gd name="connsiteX0" fmla="*/ 1995867 w 1995867"/>
              <a:gd name="connsiteY0" fmla="*/ 0 h 1995867"/>
              <a:gd name="connsiteX1" fmla="*/ 1995867 w 1995867"/>
              <a:gd name="connsiteY1" fmla="*/ 1110839 h 1995867"/>
              <a:gd name="connsiteX2" fmla="*/ 1946521 w 1995867"/>
              <a:gd name="connsiteY2" fmla="*/ 1113330 h 1995867"/>
              <a:gd name="connsiteX3" fmla="*/ 1113330 w 1995867"/>
              <a:gd name="connsiteY3" fmla="*/ 1946521 h 1995867"/>
              <a:gd name="connsiteX4" fmla="*/ 1110839 w 1995867"/>
              <a:gd name="connsiteY4" fmla="*/ 1995867 h 1995867"/>
              <a:gd name="connsiteX5" fmla="*/ 0 w 1995867"/>
              <a:gd name="connsiteY5" fmla="*/ 1995867 h 1995867"/>
              <a:gd name="connsiteX6" fmla="*/ 1995867 w 1995867"/>
              <a:gd name="connsiteY6" fmla="*/ 0 h 199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867" h="1995867">
                <a:moveTo>
                  <a:pt x="1995867" y="0"/>
                </a:moveTo>
                <a:lnTo>
                  <a:pt x="1995867" y="1110839"/>
                </a:lnTo>
                <a:lnTo>
                  <a:pt x="1946521" y="1113330"/>
                </a:lnTo>
                <a:cubicBezTo>
                  <a:pt x="1507203" y="1157946"/>
                  <a:pt x="1157946" y="1507203"/>
                  <a:pt x="1113330" y="1946521"/>
                </a:cubicBezTo>
                <a:lnTo>
                  <a:pt x="1110839" y="1995867"/>
                </a:lnTo>
                <a:lnTo>
                  <a:pt x="0" y="1995867"/>
                </a:lnTo>
                <a:cubicBezTo>
                  <a:pt x="0" y="893580"/>
                  <a:pt x="893580" y="0"/>
                  <a:pt x="1995867" y="0"/>
                </a:cubicBezTo>
                <a:close/>
              </a:path>
            </a:pathLst>
          </a:custGeom>
          <a:solidFill>
            <a:srgbClr val="1C1A4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728" tIns="911728" rIns="327152" bIns="327152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 dirty="0">
              <a:cs typeface="+mn-ea"/>
              <a:sym typeface="+mn-lt"/>
            </a:endParaRPr>
          </a:p>
        </p:txBody>
      </p:sp>
      <p:sp>
        <p:nvSpPr>
          <p:cNvPr id="26" name="任意多边形 25"/>
          <p:cNvSpPr/>
          <p:nvPr/>
        </p:nvSpPr>
        <p:spPr>
          <a:xfrm flipH="1">
            <a:off x="6145530" y="2046363"/>
            <a:ext cx="1995867" cy="1995867"/>
          </a:xfrm>
          <a:custGeom>
            <a:avLst/>
            <a:gdLst>
              <a:gd name="connsiteX0" fmla="*/ 1995867 w 1995867"/>
              <a:gd name="connsiteY0" fmla="*/ 0 h 1995867"/>
              <a:gd name="connsiteX1" fmla="*/ 1995867 w 1995867"/>
              <a:gd name="connsiteY1" fmla="*/ 1110839 h 1995867"/>
              <a:gd name="connsiteX2" fmla="*/ 1946521 w 1995867"/>
              <a:gd name="connsiteY2" fmla="*/ 1113330 h 1995867"/>
              <a:gd name="connsiteX3" fmla="*/ 1113330 w 1995867"/>
              <a:gd name="connsiteY3" fmla="*/ 1946521 h 1995867"/>
              <a:gd name="connsiteX4" fmla="*/ 1110839 w 1995867"/>
              <a:gd name="connsiteY4" fmla="*/ 1995867 h 1995867"/>
              <a:gd name="connsiteX5" fmla="*/ 0 w 1995867"/>
              <a:gd name="connsiteY5" fmla="*/ 1995867 h 1995867"/>
              <a:gd name="connsiteX6" fmla="*/ 1995867 w 1995867"/>
              <a:gd name="connsiteY6" fmla="*/ 0 h 199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867" h="1995867">
                <a:moveTo>
                  <a:pt x="1995867" y="0"/>
                </a:moveTo>
                <a:lnTo>
                  <a:pt x="1995867" y="1110839"/>
                </a:lnTo>
                <a:lnTo>
                  <a:pt x="1946521" y="1113330"/>
                </a:lnTo>
                <a:cubicBezTo>
                  <a:pt x="1507203" y="1157946"/>
                  <a:pt x="1157946" y="1507203"/>
                  <a:pt x="1113330" y="1946521"/>
                </a:cubicBezTo>
                <a:lnTo>
                  <a:pt x="1110839" y="1995867"/>
                </a:lnTo>
                <a:lnTo>
                  <a:pt x="0" y="1995867"/>
                </a:lnTo>
                <a:cubicBezTo>
                  <a:pt x="0" y="893580"/>
                  <a:pt x="893580" y="0"/>
                  <a:pt x="1995867" y="0"/>
                </a:cubicBezTo>
                <a:close/>
              </a:path>
            </a:pathLst>
          </a:custGeom>
          <a:solidFill>
            <a:srgbClr val="0062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728" tIns="911728" rIns="327152" bIns="327152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kern="1200" dirty="0">
              <a:cs typeface="+mn-ea"/>
              <a:sym typeface="+mn-lt"/>
            </a:endParaRPr>
          </a:p>
        </p:txBody>
      </p:sp>
      <p:sp>
        <p:nvSpPr>
          <p:cNvPr id="28" name="任意多边形 27"/>
          <p:cNvSpPr/>
          <p:nvPr/>
        </p:nvSpPr>
        <p:spPr>
          <a:xfrm flipH="1" flipV="1">
            <a:off x="6145530" y="4119349"/>
            <a:ext cx="1995867" cy="1995867"/>
          </a:xfrm>
          <a:custGeom>
            <a:avLst/>
            <a:gdLst>
              <a:gd name="connsiteX0" fmla="*/ 1995867 w 1995867"/>
              <a:gd name="connsiteY0" fmla="*/ 0 h 1995867"/>
              <a:gd name="connsiteX1" fmla="*/ 1995867 w 1995867"/>
              <a:gd name="connsiteY1" fmla="*/ 1110839 h 1995867"/>
              <a:gd name="connsiteX2" fmla="*/ 1946521 w 1995867"/>
              <a:gd name="connsiteY2" fmla="*/ 1113330 h 1995867"/>
              <a:gd name="connsiteX3" fmla="*/ 1113330 w 1995867"/>
              <a:gd name="connsiteY3" fmla="*/ 1946521 h 1995867"/>
              <a:gd name="connsiteX4" fmla="*/ 1110839 w 1995867"/>
              <a:gd name="connsiteY4" fmla="*/ 1995867 h 1995867"/>
              <a:gd name="connsiteX5" fmla="*/ 0 w 1995867"/>
              <a:gd name="connsiteY5" fmla="*/ 1995867 h 1995867"/>
              <a:gd name="connsiteX6" fmla="*/ 1995867 w 1995867"/>
              <a:gd name="connsiteY6" fmla="*/ 0 h 199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867" h="1995867">
                <a:moveTo>
                  <a:pt x="1995867" y="0"/>
                </a:moveTo>
                <a:lnTo>
                  <a:pt x="1995867" y="1110839"/>
                </a:lnTo>
                <a:lnTo>
                  <a:pt x="1946521" y="1113330"/>
                </a:lnTo>
                <a:cubicBezTo>
                  <a:pt x="1507203" y="1157946"/>
                  <a:pt x="1157946" y="1507203"/>
                  <a:pt x="1113330" y="1946521"/>
                </a:cubicBezTo>
                <a:lnTo>
                  <a:pt x="1110839" y="1995867"/>
                </a:lnTo>
                <a:lnTo>
                  <a:pt x="0" y="1995867"/>
                </a:lnTo>
                <a:cubicBezTo>
                  <a:pt x="0" y="893580"/>
                  <a:pt x="893580" y="0"/>
                  <a:pt x="1995867" y="0"/>
                </a:cubicBezTo>
                <a:close/>
              </a:path>
            </a:pathLst>
          </a:custGeom>
          <a:solidFill>
            <a:srgbClr val="1C1A49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728" tIns="911728" rIns="327152" bIns="327152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b="1" kern="1200" dirty="0">
              <a:cs typeface="+mn-ea"/>
              <a:sym typeface="+mn-lt"/>
            </a:endParaRPr>
          </a:p>
        </p:txBody>
      </p:sp>
      <p:sp>
        <p:nvSpPr>
          <p:cNvPr id="29" name="任意多边形 28"/>
          <p:cNvSpPr/>
          <p:nvPr/>
        </p:nvSpPr>
        <p:spPr>
          <a:xfrm flipV="1">
            <a:off x="4067341" y="4119349"/>
            <a:ext cx="1995867" cy="1995867"/>
          </a:xfrm>
          <a:custGeom>
            <a:avLst/>
            <a:gdLst>
              <a:gd name="connsiteX0" fmla="*/ 1995867 w 1995867"/>
              <a:gd name="connsiteY0" fmla="*/ 0 h 1995867"/>
              <a:gd name="connsiteX1" fmla="*/ 1995867 w 1995867"/>
              <a:gd name="connsiteY1" fmla="*/ 1110839 h 1995867"/>
              <a:gd name="connsiteX2" fmla="*/ 1946521 w 1995867"/>
              <a:gd name="connsiteY2" fmla="*/ 1113330 h 1995867"/>
              <a:gd name="connsiteX3" fmla="*/ 1113330 w 1995867"/>
              <a:gd name="connsiteY3" fmla="*/ 1946521 h 1995867"/>
              <a:gd name="connsiteX4" fmla="*/ 1110839 w 1995867"/>
              <a:gd name="connsiteY4" fmla="*/ 1995867 h 1995867"/>
              <a:gd name="connsiteX5" fmla="*/ 0 w 1995867"/>
              <a:gd name="connsiteY5" fmla="*/ 1995867 h 1995867"/>
              <a:gd name="connsiteX6" fmla="*/ 1995867 w 1995867"/>
              <a:gd name="connsiteY6" fmla="*/ 0 h 19958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95867" h="1995867">
                <a:moveTo>
                  <a:pt x="1995867" y="0"/>
                </a:moveTo>
                <a:lnTo>
                  <a:pt x="1995867" y="1110839"/>
                </a:lnTo>
                <a:lnTo>
                  <a:pt x="1946521" y="1113330"/>
                </a:lnTo>
                <a:cubicBezTo>
                  <a:pt x="1507203" y="1157946"/>
                  <a:pt x="1157946" y="1507203"/>
                  <a:pt x="1113330" y="1946521"/>
                </a:cubicBezTo>
                <a:lnTo>
                  <a:pt x="1110839" y="1995867"/>
                </a:lnTo>
                <a:lnTo>
                  <a:pt x="0" y="1995867"/>
                </a:lnTo>
                <a:cubicBezTo>
                  <a:pt x="0" y="893580"/>
                  <a:pt x="893580" y="0"/>
                  <a:pt x="1995867" y="0"/>
                </a:cubicBezTo>
                <a:close/>
              </a:path>
            </a:pathLst>
          </a:custGeom>
          <a:solidFill>
            <a:srgbClr val="0062FB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11728" tIns="911728" rIns="327152" bIns="327152" numCol="1" spcCol="1270" anchor="ctr" anchorCtr="0">
            <a:noAutofit/>
          </a:bodyPr>
          <a:lstStyle/>
          <a:p>
            <a:pPr lvl="0" algn="ctr" defTabSz="20447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600" b="1" kern="1200" dirty="0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93909" y="2861951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版本匹配问题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2889" y="3308492"/>
            <a:ext cx="2874569" cy="3311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python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pytorch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sz="1600" dirty="0" err="1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mmdet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 mmcv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67322" y="4519002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导入包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32959" y="4929961"/>
            <a:ext cx="3084499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1600" dirty="0" err="1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ModuleNotFound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问题如何解决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58970" y="2851564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GPU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选择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8458970" y="3227771"/>
            <a:ext cx="2031325" cy="333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算力匹配，内存过载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458970" y="4455619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一些细节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412480" y="4801720"/>
            <a:ext cx="2621548" cy="589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新建任务与调试，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cd 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目录，数据集的上传</a:t>
            </a:r>
            <a:endParaRPr lang="en-US" altLang="zh-CN" sz="1600" dirty="0">
              <a:solidFill>
                <a:schemeClr val="tx1">
                  <a:lumMod val="85000"/>
                  <a:lumOff val="15000"/>
                  <a:alpha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arrow-pointing-left-circular-button_20407"/>
          <p:cNvSpPr>
            <a:spLocks noChangeAspect="1"/>
          </p:cNvSpPr>
          <p:nvPr/>
        </p:nvSpPr>
        <p:spPr bwMode="auto">
          <a:xfrm>
            <a:off x="4653997" y="4683955"/>
            <a:ext cx="641309" cy="640492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3" name="arrow-pointing-left-circular-button_20407"/>
          <p:cNvSpPr>
            <a:spLocks noChangeAspect="1"/>
          </p:cNvSpPr>
          <p:nvPr/>
        </p:nvSpPr>
        <p:spPr bwMode="auto">
          <a:xfrm>
            <a:off x="6898072" y="4683955"/>
            <a:ext cx="641309" cy="640492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417258" y="3842175"/>
            <a:ext cx="1340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  <a:alpha val="80000"/>
                  </a:schemeClr>
                </a:solidFill>
                <a:cs typeface="+mn-ea"/>
                <a:sym typeface="+mn-lt"/>
              </a:rPr>
              <a:t>difficulties</a:t>
            </a:r>
            <a:endParaRPr lang="zh-CN" altLang="en-US" sz="2000" dirty="0">
              <a:solidFill>
                <a:schemeClr val="tx1">
                  <a:lumMod val="85000"/>
                  <a:lumOff val="15000"/>
                  <a:alpha val="8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0" name="arrow-pointing-left-circular-button_20407"/>
          <p:cNvSpPr>
            <a:spLocks noChangeAspect="1"/>
          </p:cNvSpPr>
          <p:nvPr/>
        </p:nvSpPr>
        <p:spPr bwMode="auto">
          <a:xfrm>
            <a:off x="4675828" y="2823444"/>
            <a:ext cx="641309" cy="640492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1" name="arrow-pointing-left-circular-button_20407"/>
          <p:cNvSpPr>
            <a:spLocks noChangeAspect="1"/>
          </p:cNvSpPr>
          <p:nvPr/>
        </p:nvSpPr>
        <p:spPr bwMode="auto">
          <a:xfrm>
            <a:off x="6919903" y="2823444"/>
            <a:ext cx="641309" cy="640492"/>
          </a:xfrm>
          <a:custGeom>
            <a:avLst/>
            <a:gdLst>
              <a:gd name="T0" fmla="*/ 2307 w 4612"/>
              <a:gd name="T1" fmla="*/ 4614 h 4614"/>
              <a:gd name="T2" fmla="*/ 0 w 4612"/>
              <a:gd name="T3" fmla="*/ 2307 h 4614"/>
              <a:gd name="T4" fmla="*/ 2307 w 4612"/>
              <a:gd name="T5" fmla="*/ 0 h 4614"/>
              <a:gd name="T6" fmla="*/ 4612 w 4612"/>
              <a:gd name="T7" fmla="*/ 2227 h 4614"/>
              <a:gd name="T8" fmla="*/ 2031 w 4612"/>
              <a:gd name="T9" fmla="*/ 2222 h 4614"/>
              <a:gd name="T10" fmla="*/ 2479 w 4612"/>
              <a:gd name="T11" fmla="*/ 1775 h 4614"/>
              <a:gd name="T12" fmla="*/ 2367 w 4612"/>
              <a:gd name="T13" fmla="*/ 1662 h 4614"/>
              <a:gd name="T14" fmla="*/ 1727 w 4612"/>
              <a:gd name="T15" fmla="*/ 2302 h 4614"/>
              <a:gd name="T16" fmla="*/ 2378 w 4612"/>
              <a:gd name="T17" fmla="*/ 2952 h 4614"/>
              <a:gd name="T18" fmla="*/ 2490 w 4612"/>
              <a:gd name="T19" fmla="*/ 2840 h 4614"/>
              <a:gd name="T20" fmla="*/ 2032 w 4612"/>
              <a:gd name="T21" fmla="*/ 2381 h 4614"/>
              <a:gd name="T22" fmla="*/ 4612 w 4612"/>
              <a:gd name="T23" fmla="*/ 2387 h 4614"/>
              <a:gd name="T24" fmla="*/ 2307 w 4612"/>
              <a:gd name="T25" fmla="*/ 4614 h 46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612" h="4614">
                <a:moveTo>
                  <a:pt x="2307" y="4614"/>
                </a:moveTo>
                <a:cubicBezTo>
                  <a:pt x="1035" y="4614"/>
                  <a:pt x="0" y="3579"/>
                  <a:pt x="0" y="2307"/>
                </a:cubicBezTo>
                <a:cubicBezTo>
                  <a:pt x="0" y="1035"/>
                  <a:pt x="1035" y="0"/>
                  <a:pt x="2307" y="0"/>
                </a:cubicBezTo>
                <a:cubicBezTo>
                  <a:pt x="3553" y="0"/>
                  <a:pt x="4570" y="992"/>
                  <a:pt x="4612" y="2227"/>
                </a:cubicBezTo>
                <a:lnTo>
                  <a:pt x="2031" y="2222"/>
                </a:lnTo>
                <a:lnTo>
                  <a:pt x="2479" y="1775"/>
                </a:lnTo>
                <a:lnTo>
                  <a:pt x="2367" y="1662"/>
                </a:lnTo>
                <a:lnTo>
                  <a:pt x="1727" y="2302"/>
                </a:lnTo>
                <a:lnTo>
                  <a:pt x="2378" y="2952"/>
                </a:lnTo>
                <a:lnTo>
                  <a:pt x="2490" y="2840"/>
                </a:lnTo>
                <a:lnTo>
                  <a:pt x="2032" y="2381"/>
                </a:lnTo>
                <a:lnTo>
                  <a:pt x="4612" y="2387"/>
                </a:lnTo>
                <a:cubicBezTo>
                  <a:pt x="4570" y="3622"/>
                  <a:pt x="3553" y="4614"/>
                  <a:pt x="2307" y="46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H="1">
            <a:off x="864726" y="4061293"/>
            <a:ext cx="2852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8458970" y="4067690"/>
            <a:ext cx="285273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C7D82EF8-BB76-4FD7-9055-2536BDCC1899}"/>
              </a:ext>
            </a:extLst>
          </p:cNvPr>
          <p:cNvSpPr txBox="1"/>
          <p:nvPr/>
        </p:nvSpPr>
        <p:spPr>
          <a:xfrm>
            <a:off x="4618212" y="530942"/>
            <a:ext cx="2955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latin typeface="+mn-ea"/>
              </a:rPr>
              <a:t>难点</a:t>
            </a:r>
          </a:p>
        </p:txBody>
      </p:sp>
    </p:spTree>
    <p:extLst>
      <p:ext uri="{BB962C8B-B14F-4D97-AF65-F5344CB8AC3E}">
        <p14:creationId xmlns:p14="http://schemas.microsoft.com/office/powerpoint/2010/main" val="28147125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1b85adc-556c-46a6-adf9-b93dcaf3266c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dpmsorpm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1336</TotalTime>
  <Words>245</Words>
  <Application>Microsoft Office PowerPoint</Application>
  <PresentationFormat>宽屏</PresentationFormat>
  <Paragraphs>66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华光行楷_CNKI</vt:lpstr>
      <vt:lpstr>微软雅黑</vt:lpstr>
      <vt:lpstr>Algerian</vt:lpstr>
      <vt:lpstr>Arial</vt:lpstr>
      <vt:lpstr>Segoe Script</vt:lpstr>
      <vt:lpstr>Segoe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58263148@qq.com</dc:creator>
  <cp:lastModifiedBy>zhong luoyan</cp:lastModifiedBy>
  <cp:revision>125</cp:revision>
  <dcterms:created xsi:type="dcterms:W3CDTF">2021-02-05T02:32:00Z</dcterms:created>
  <dcterms:modified xsi:type="dcterms:W3CDTF">2023-01-27T09:42:18Z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KSOTemplateUUID">
    <vt:lpwstr>v1.0_mb_Swc1PatzMHgvIk8N7LtdgA==</vt:lpwstr>
  </property>
  <property fmtid="{D5CDD505-2E9C-101B-9397-08002B2CF9AE}" pid="4" name="ICV">
    <vt:lpwstr>4198C5D14C6B41AD939B33C3FFCFFB74</vt:lpwstr>
  </property>
</Properties>
</file>